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58"/>
    <p:restoredTop sz="94628"/>
  </p:normalViewPr>
  <p:slideViewPr>
    <p:cSldViewPr snapToGrid="0">
      <p:cViewPr varScale="1">
        <p:scale>
          <a:sx n="53" d="100"/>
          <a:sy n="53" d="100"/>
        </p:scale>
        <p:origin x="168" y="1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909-7521-F346-9B1B-CA011CD9F78D}" type="datetimeFigureOut">
              <a:rPr lang="en-US" smtClean="0"/>
              <a:t>4/24/24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21CBF-E329-7748-9B73-379AF3F0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63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909-7521-F346-9B1B-CA011CD9F78D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21CBF-E329-7748-9B73-379AF3F0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909-7521-F346-9B1B-CA011CD9F78D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21CBF-E329-7748-9B73-379AF3F0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63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909-7521-F346-9B1B-CA011CD9F78D}" type="datetimeFigureOut">
              <a:rPr lang="en-US" smtClean="0"/>
              <a:t>4/24/24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21CBF-E329-7748-9B73-379AF3F0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6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909-7521-F346-9B1B-CA011CD9F78D}" type="datetimeFigureOut">
              <a:rPr lang="en-US" smtClean="0"/>
              <a:t>4/24/24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21CBF-E329-7748-9B73-379AF3F0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66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909-7521-F346-9B1B-CA011CD9F78D}" type="datetimeFigureOut">
              <a:rPr lang="en-US" smtClean="0"/>
              <a:t>4/24/24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21CBF-E329-7748-9B73-379AF3F0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666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909-7521-F346-9B1B-CA011CD9F78D}" type="datetimeFigureOut">
              <a:rPr lang="en-US" smtClean="0"/>
              <a:t>4/24/24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21CBF-E329-7748-9B73-379AF3F06A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88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909-7521-F346-9B1B-CA011CD9F78D}" type="datetimeFigureOut">
              <a:rPr lang="en-US" smtClean="0"/>
              <a:t>4/24/24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21CBF-E329-7748-9B73-379AF3F0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55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909-7521-F346-9B1B-CA011CD9F78D}" type="datetimeFigureOut">
              <a:rPr lang="en-US" smtClean="0"/>
              <a:t>4/24/24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21CBF-E329-7748-9B73-379AF3F0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36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04909-7521-F346-9B1B-CA011CD9F78D}" type="datetimeFigureOut">
              <a:rPr lang="en-US" smtClean="0"/>
              <a:t>4/24/24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21CBF-E329-7748-9B73-379AF3F0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14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7004909-7521-F346-9B1B-CA011CD9F78D}" type="datetimeFigureOut">
              <a:rPr lang="en-US" smtClean="0"/>
              <a:t>4/24/24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21CBF-E329-7748-9B73-379AF3F0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03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7004909-7521-F346-9B1B-CA011CD9F78D}" type="datetimeFigureOut">
              <a:rPr lang="en-US" smtClean="0"/>
              <a:t>4/24/24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A021CBF-E329-7748-9B73-379AF3F0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5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84AE3D-76FB-3640-4006-9AA9760595C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74363" y="-38103"/>
            <a:ext cx="10443274" cy="69342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br>
              <a:rPr lang="en-US" sz="1200" dirty="0"/>
            </a:br>
            <a:r>
              <a:rPr lang="en-US" sz="2800" b="1" dirty="0">
                <a:latin typeface="American Typewriter" panose="02090604020004020304" pitchFamily="18" charset="77"/>
              </a:rPr>
              <a:t>KHATRA ADIBASI MAHAVIDYALAYA</a:t>
            </a:r>
            <a:br>
              <a:rPr lang="en-US" sz="2800" dirty="0">
                <a:latin typeface="American Typewriter" panose="02090604020004020304" pitchFamily="18" charset="77"/>
              </a:rPr>
            </a:br>
            <a:br>
              <a:rPr lang="en-US" sz="2800" dirty="0">
                <a:latin typeface="American Typewriter" panose="02090604020004020304" pitchFamily="18" charset="77"/>
              </a:rPr>
            </a:br>
            <a:r>
              <a:rPr lang="en-US" sz="24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P.O- Khatra,   Dist.-Bankura,  West Bengal, Pin-722140</a:t>
            </a:r>
            <a:br>
              <a:rPr lang="en-US" sz="2800" b="1" dirty="0">
                <a:solidFill>
                  <a:srgbClr val="C00000"/>
                </a:solidFill>
                <a:latin typeface="American Typewriter" panose="02090604020004020304" pitchFamily="18" charset="77"/>
              </a:rPr>
            </a:br>
            <a:br>
              <a:rPr lang="en-US" sz="2800" b="1" dirty="0">
                <a:latin typeface="American Typewriter" panose="02090604020004020304" pitchFamily="18" charset="77"/>
              </a:rPr>
            </a:br>
            <a:br>
              <a:rPr lang="en-US" sz="2800" b="1" dirty="0">
                <a:latin typeface="American Typewriter" panose="02090604020004020304" pitchFamily="18" charset="77"/>
              </a:rPr>
            </a:br>
            <a:r>
              <a:rPr lang="en-US" sz="2800" b="1" dirty="0">
                <a:latin typeface="American Typewriter" panose="02090604020004020304" pitchFamily="18" charset="77"/>
              </a:rPr>
              <a:t> name –  proff  Tithi Roy  </a:t>
            </a:r>
            <a:br>
              <a:rPr lang="en-US" sz="2800" b="1" dirty="0">
                <a:latin typeface="American Typewriter" panose="02090604020004020304" pitchFamily="18" charset="77"/>
              </a:rPr>
            </a:br>
            <a:br>
              <a:rPr lang="en-US" sz="2800" dirty="0">
                <a:latin typeface="American Typewriter" panose="02090604020004020304" pitchFamily="18" charset="77"/>
              </a:rPr>
            </a:br>
            <a:r>
              <a:rPr lang="en-US" sz="2400" b="1" dirty="0">
                <a:latin typeface="American Typewriter" panose="02090604020004020304" pitchFamily="18" charset="77"/>
              </a:rPr>
              <a:t>Semester - II</a:t>
            </a:r>
            <a:br>
              <a:rPr lang="en-IN" sz="2400" b="1" dirty="0">
                <a:effectLst/>
                <a:latin typeface="American Typewriter" panose="02090604020004020304" pitchFamily="18" charset="77"/>
              </a:rPr>
            </a:br>
            <a:br>
              <a:rPr lang="en-IN" sz="2400" b="1" dirty="0">
                <a:effectLst/>
                <a:latin typeface="American Typewriter" panose="02090604020004020304" pitchFamily="18" charset="77"/>
              </a:rPr>
            </a:br>
            <a:r>
              <a:rPr lang="en-IN" sz="2400" b="1" dirty="0">
                <a:effectLst/>
                <a:latin typeface="American Typewriter" panose="02090604020004020304" pitchFamily="18" charset="77"/>
              </a:rPr>
              <a:t>Subject- Physical Education</a:t>
            </a:r>
            <a:br>
              <a:rPr lang="en-IN" sz="2400" b="1" dirty="0">
                <a:effectLst/>
                <a:latin typeface="American Typewriter" panose="02090604020004020304" pitchFamily="18" charset="77"/>
              </a:rPr>
            </a:br>
            <a:br>
              <a:rPr lang="en-IN" sz="2400" b="1" dirty="0">
                <a:effectLst/>
                <a:latin typeface="American Typewriter" panose="02090604020004020304" pitchFamily="18" charset="77"/>
              </a:rPr>
            </a:br>
            <a:r>
              <a:rPr lang="en-IN" sz="2400" b="1" dirty="0">
                <a:solidFill>
                  <a:srgbClr val="002060"/>
                </a:solidFill>
                <a:effectLst/>
                <a:latin typeface="American Typewriter" panose="02090604020004020304" pitchFamily="18" charset="77"/>
              </a:rPr>
              <a:t>Course Tittle  </a:t>
            </a:r>
            <a:br>
              <a:rPr lang="en-IN" sz="2400" b="1" dirty="0">
                <a:solidFill>
                  <a:srgbClr val="002060"/>
                </a:solidFill>
                <a:effectLst/>
                <a:latin typeface="American Typewriter" panose="02090604020004020304" pitchFamily="18" charset="77"/>
              </a:rPr>
            </a:br>
            <a:r>
              <a:rPr lang="en-IN" sz="1800" b="1" dirty="0">
                <a:effectLst/>
                <a:latin typeface="Verdana" panose="020B0604030504040204" pitchFamily="34" charset="0"/>
              </a:rPr>
              <a:t>ANATOMY, PHYSIOLOGY AND PHYSIOLOGY OF EXERCISE AND </a:t>
            </a:r>
            <a:br>
              <a:rPr lang="en-IN" sz="1100" dirty="0"/>
            </a:br>
            <a:r>
              <a:rPr lang="en-IN" sz="1800" b="1" dirty="0">
                <a:effectLst/>
                <a:latin typeface="Verdana" panose="020B0604030504040204" pitchFamily="34" charset="0"/>
              </a:rPr>
              <a:t>SPORTS </a:t>
            </a:r>
            <a:br>
              <a:rPr lang="en-IN" sz="1100" b="1" dirty="0">
                <a:effectLst/>
                <a:latin typeface="Verdana" panose="020B0604030504040204" pitchFamily="34" charset="0"/>
              </a:rPr>
            </a:br>
            <a:endParaRPr lang="en-IN" sz="2400" b="1" dirty="0">
              <a:solidFill>
                <a:srgbClr val="002060"/>
              </a:solidFill>
              <a:effectLst/>
              <a:latin typeface="American Typewriter" panose="02090604020004020304" pitchFamily="18" charset="77"/>
            </a:endParaRPr>
          </a:p>
          <a:p>
            <a:r>
              <a:rPr lang="en-IN" sz="2400" b="1" dirty="0">
                <a:effectLst/>
                <a:latin typeface="American Typewriter" panose="02090604020004020304" pitchFamily="18" charset="77"/>
              </a:rPr>
              <a:t>Topic-</a:t>
            </a:r>
            <a:r>
              <a:rPr lang="en-IN" sz="1800" dirty="0">
                <a:effectLst/>
                <a:latin typeface="TimesNewRomanPSMT"/>
              </a:rPr>
              <a:t> </a:t>
            </a:r>
            <a:r>
              <a:rPr lang="en-IN" sz="1600" b="1" dirty="0">
                <a:solidFill>
                  <a:srgbClr val="002060"/>
                </a:solidFill>
                <a:effectLst/>
                <a:latin typeface="TimesNewRomanPSMT"/>
              </a:rPr>
              <a:t>Definition of muscle, its types, Structure and function of muscle</a:t>
            </a:r>
            <a:r>
              <a:rPr lang="en-IN" sz="1600" b="1" dirty="0">
                <a:solidFill>
                  <a:srgbClr val="002060"/>
                </a:solidFill>
                <a:latin typeface="TimesNewRomanPSMT"/>
              </a:rPr>
              <a:t> and</a:t>
            </a:r>
            <a:r>
              <a:rPr lang="en-IN" sz="1600" b="1" dirty="0">
                <a:solidFill>
                  <a:srgbClr val="002060"/>
                </a:solidFill>
                <a:effectLst/>
                <a:latin typeface="TimesNewRomanPSMT"/>
              </a:rPr>
              <a:t> Types of Muscular contraction</a:t>
            </a:r>
            <a:br>
              <a:rPr lang="en-IN" sz="2400" b="1" dirty="0">
                <a:effectLst/>
                <a:latin typeface="American Typewriter" panose="02090604020004020304" pitchFamily="18" charset="77"/>
              </a:rPr>
            </a:br>
            <a:r>
              <a:rPr lang="en-IN" sz="2400" b="1" dirty="0">
                <a:effectLst/>
                <a:latin typeface="American Typewriter" panose="02090604020004020304" pitchFamily="18" charset="77"/>
              </a:rPr>
              <a:t>Session: 2022-23</a:t>
            </a:r>
            <a:endParaRPr lang="en-US" sz="2400" dirty="0"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93574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835BD1A-9500-5113-EE18-F86CAF90C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719" y="184666"/>
            <a:ext cx="5047281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typical male body contains approximately 640 muscles, which compose around two-fifths of its weight.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same number in a female body make up a slightly smaller proportion.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Image 15">
            <a:extLst>
              <a:ext uri="{FF2B5EF4-FFF2-40B4-BE49-F238E27FC236}">
                <a16:creationId xmlns:a16="http://schemas.microsoft.com/office/drawing/2014/main" id="{78763BB5-707A-7C3B-E185-EFDB0C98296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177" y="3333332"/>
            <a:ext cx="8431078" cy="334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F116A534-60E0-C8E7-CC80-6FA2CF9E0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6265" y="297646"/>
            <a:ext cx="488196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typical muscle spans a joint and tapers at each end into a fibrous tendon anchored to a bone. Some muscles divide to attach to different bones.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89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44FDD1-A5F7-D814-3A04-9F98E6EE824D}"/>
              </a:ext>
            </a:extLst>
          </p:cNvPr>
          <p:cNvSpPr txBox="1"/>
          <p:nvPr/>
        </p:nvSpPr>
        <p:spPr>
          <a:xfrm>
            <a:off x="816244" y="774924"/>
            <a:ext cx="10559512" cy="6083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635" marR="5404485">
              <a:lnSpc>
                <a:spcPct val="98000"/>
              </a:lnSpc>
              <a:spcBef>
                <a:spcPts val="2390"/>
              </a:spcBef>
              <a:spcAft>
                <a:spcPts val="0"/>
              </a:spcAft>
            </a:pP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Tendons are tough, fibrous cords of connective tissue that</a:t>
            </a:r>
            <a:r>
              <a:rPr lang="en-US" sz="2400" spc="-7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link</a:t>
            </a:r>
            <a:r>
              <a:rPr lang="en-US" sz="2400" spc="-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skeletal</a:t>
            </a:r>
            <a:r>
              <a:rPr lang="en-US" sz="2400" spc="-6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muscles</a:t>
            </a:r>
            <a:r>
              <a:rPr lang="en-US" sz="2400" spc="-6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US" sz="2400" spc="-1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bones.</a:t>
            </a:r>
            <a:endParaRPr lang="en-IN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635" marR="5226685">
              <a:lnSpc>
                <a:spcPct val="98000"/>
              </a:lnSpc>
              <a:spcBef>
                <a:spcPts val="2375"/>
              </a:spcBef>
              <a:spcAft>
                <a:spcPts val="0"/>
              </a:spcAft>
            </a:pP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Within</a:t>
            </a:r>
            <a:r>
              <a:rPr lang="en-US" sz="2400" spc="-9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them,</a:t>
            </a:r>
            <a:r>
              <a:rPr lang="en-US" sz="2400" spc="-10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Sharpey’s</a:t>
            </a:r>
            <a:r>
              <a:rPr lang="en-US" sz="2400" spc="-11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fibers pass through the bone covering (periosteum) to embed in the bone.</a:t>
            </a:r>
            <a:endParaRPr lang="en-IN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635" marR="5226685">
              <a:lnSpc>
                <a:spcPct val="98000"/>
              </a:lnSpc>
              <a:spcBef>
                <a:spcPts val="2375"/>
              </a:spcBef>
              <a:spcAft>
                <a:spcPts val="0"/>
              </a:spcAft>
            </a:pP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Tendons in the hands and feet are enclosed in self- lubricating</a:t>
            </a:r>
            <a:r>
              <a:rPr lang="en-US" sz="2400" spc="-6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sheaths</a:t>
            </a:r>
            <a:r>
              <a:rPr lang="en-US" sz="2400" spc="-9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en-US" sz="2400" spc="-7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protect them from rubbing against the bones.</a:t>
            </a:r>
            <a:endParaRPr lang="en-IN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635" marR="5404485">
              <a:lnSpc>
                <a:spcPct val="98000"/>
              </a:lnSpc>
              <a:spcBef>
                <a:spcPts val="2375"/>
              </a:spcBef>
              <a:spcAft>
                <a:spcPts val="0"/>
              </a:spcAft>
            </a:pP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the hand bones, tendons</a:t>
            </a:r>
            <a:r>
              <a:rPr lang="en-US" sz="2400" spc="-9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extend</a:t>
            </a:r>
            <a:r>
              <a:rPr lang="en-US" sz="2400" spc="-7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upwards</a:t>
            </a:r>
            <a:r>
              <a:rPr lang="en-US" sz="2400" spc="-7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muscles near the elbow.</a:t>
            </a:r>
            <a:endParaRPr lang="en-IN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 16">
            <a:extLst>
              <a:ext uri="{FF2B5EF4-FFF2-40B4-BE49-F238E27FC236}">
                <a16:creationId xmlns:a16="http://schemas.microsoft.com/office/drawing/2014/main" id="{1C1FAD65-8269-6D2C-4976-DA0E43ACA4AD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1210" y="196171"/>
            <a:ext cx="4441825" cy="65068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0E7741-5F93-47AE-DE59-0A71D11BF87F}"/>
              </a:ext>
            </a:extLst>
          </p:cNvPr>
          <p:cNvSpPr txBox="1"/>
          <p:nvPr/>
        </p:nvSpPr>
        <p:spPr>
          <a:xfrm>
            <a:off x="2336370" y="196171"/>
            <a:ext cx="60985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pc="-1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TENDONS</a:t>
            </a:r>
            <a:r>
              <a:rPr lang="en-IN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10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7">
            <a:extLst>
              <a:ext uri="{FF2B5EF4-FFF2-40B4-BE49-F238E27FC236}">
                <a16:creationId xmlns:a16="http://schemas.microsoft.com/office/drawing/2014/main" id="{180E90C3-CE39-08ED-2791-B30029A6FE8A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34575" y="635"/>
            <a:ext cx="5384165" cy="68573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9DA159-216C-CA80-7D46-D6FFD8F23EB3}"/>
              </a:ext>
            </a:extLst>
          </p:cNvPr>
          <p:cNvSpPr txBox="1"/>
          <p:nvPr/>
        </p:nvSpPr>
        <p:spPr>
          <a:xfrm>
            <a:off x="559703" y="3583745"/>
            <a:ext cx="11632297" cy="949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3360" marR="6097905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800" spc="-20" dirty="0">
                <a:effectLst/>
                <a:latin typeface="Arial MT"/>
                <a:ea typeface="Verdana" panose="020B0604030504040204" pitchFamily="34" charset="0"/>
                <a:cs typeface="Verdana" panose="020B0604030504040204" pitchFamily="34" charset="0"/>
              </a:rPr>
              <a:t>Tendons</a:t>
            </a:r>
            <a:r>
              <a:rPr lang="en-US" sz="2800" spc="-150" dirty="0">
                <a:effectLst/>
                <a:latin typeface="Arial M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spc="-20" dirty="0">
                <a:effectLst/>
                <a:latin typeface="Arial MT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en-US" sz="2800" spc="-145" dirty="0">
                <a:effectLst/>
                <a:latin typeface="Arial M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spc="-20" dirty="0">
                <a:effectLst/>
                <a:latin typeface="Arial MT"/>
                <a:ea typeface="Verdana" panose="020B0604030504040204" pitchFamily="34" charset="0"/>
                <a:cs typeface="Verdana" panose="020B0604030504040204" pitchFamily="34" charset="0"/>
              </a:rPr>
              <a:t>Tendon </a:t>
            </a:r>
            <a:r>
              <a:rPr lang="en-US" sz="2800" dirty="0">
                <a:effectLst/>
                <a:latin typeface="Arial MT"/>
                <a:ea typeface="Verdana" panose="020B0604030504040204" pitchFamily="34" charset="0"/>
                <a:cs typeface="Verdana" panose="020B0604030504040204" pitchFamily="34" charset="0"/>
              </a:rPr>
              <a:t>Sheaths in the hand.</a:t>
            </a:r>
            <a:endParaRPr lang="en-IN" sz="2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97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3BCB792-19A7-6A75-9F5B-358DB4A5D621}"/>
              </a:ext>
            </a:extLst>
          </p:cNvPr>
          <p:cNvGrpSpPr>
            <a:grpSpLocks/>
          </p:cNvGrpSpPr>
          <p:nvPr/>
        </p:nvGrpSpPr>
        <p:grpSpPr>
          <a:xfrm>
            <a:off x="7407055" y="42673"/>
            <a:ext cx="4475987" cy="6815327"/>
            <a:chOff x="0" y="0"/>
            <a:chExt cx="4475987" cy="6815327"/>
          </a:xfrm>
        </p:grpSpPr>
        <p:pic>
          <p:nvPicPr>
            <p:cNvPr id="3" name="Image 19">
              <a:extLst>
                <a:ext uri="{FF2B5EF4-FFF2-40B4-BE49-F238E27FC236}">
                  <a16:creationId xmlns:a16="http://schemas.microsoft.com/office/drawing/2014/main" id="{8EA9A65E-D866-F386-C975-96A93043181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475987" cy="3133343"/>
            </a:xfrm>
            <a:prstGeom prst="rect">
              <a:avLst/>
            </a:prstGeom>
          </p:spPr>
        </p:pic>
        <p:pic>
          <p:nvPicPr>
            <p:cNvPr id="4" name="Image 20">
              <a:extLst>
                <a:ext uri="{FF2B5EF4-FFF2-40B4-BE49-F238E27FC236}">
                  <a16:creationId xmlns:a16="http://schemas.microsoft.com/office/drawing/2014/main" id="{49D2EF7F-87D7-121C-3AC6-B9B58178EBF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4588" y="3113532"/>
              <a:ext cx="2644139" cy="370179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C28C6C4-7606-1974-37E8-436AC183C07D}"/>
              </a:ext>
            </a:extLst>
          </p:cNvPr>
          <p:cNvSpPr txBox="1"/>
          <p:nvPr/>
        </p:nvSpPr>
        <p:spPr>
          <a:xfrm>
            <a:off x="1115877" y="1169137"/>
            <a:ext cx="10337370" cy="522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8105" marR="4632325">
              <a:lnSpc>
                <a:spcPct val="98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Skeletal</a:t>
            </a:r>
            <a:r>
              <a:rPr lang="en-US" sz="2000" b="1" spc="-4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muscles</a:t>
            </a:r>
            <a:r>
              <a:rPr lang="en-US" sz="2000" b="1" spc="-3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</a:t>
            </a:r>
            <a:r>
              <a:rPr lang="en-US" sz="2000" spc="-3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also</a:t>
            </a:r>
            <a:r>
              <a:rPr lang="en-US" sz="2000" spc="-1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known as voluntary muscles, since we control</a:t>
            </a:r>
            <a:r>
              <a:rPr lang="en-US" sz="2000" spc="-6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their</a:t>
            </a:r>
            <a:r>
              <a:rPr lang="en-US" sz="2000" spc="-4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actions</a:t>
            </a:r>
            <a:r>
              <a:rPr lang="en-US" sz="2000" spc="-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</a:t>
            </a:r>
            <a:r>
              <a:rPr lang="en-US" sz="2000" spc="-3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will,</a:t>
            </a:r>
            <a:r>
              <a:rPr lang="en-US" sz="2000" spc="-1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en-US" sz="2000" spc="-4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striated muscles,</a:t>
            </a:r>
            <a:r>
              <a:rPr lang="en-US" sz="2000" spc="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their microscopic appearance.</a:t>
            </a:r>
            <a:endParaRPr lang="en-IN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8105" marR="4632325">
              <a:lnSpc>
                <a:spcPct val="98000"/>
              </a:lnSpc>
              <a:spcBef>
                <a:spcPts val="237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lang="en-US" sz="2000" spc="-6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n-US" sz="2000" spc="-7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muscular</a:t>
            </a:r>
            <a:r>
              <a:rPr lang="en-US" sz="2000" spc="-7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system,</a:t>
            </a:r>
            <a:r>
              <a:rPr lang="en-US" sz="2000" spc="-6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skeletal muscles are connected to the skeleton, either to bone or to connective tissues such as </a:t>
            </a:r>
            <a:r>
              <a:rPr lang="en-US" sz="2000" spc="-1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ligaments.</a:t>
            </a:r>
            <a:endParaRPr lang="en-IN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8105" marR="5037455">
              <a:lnSpc>
                <a:spcPct val="98000"/>
              </a:lnSpc>
              <a:spcBef>
                <a:spcPts val="237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Muscles</a:t>
            </a:r>
            <a:r>
              <a:rPr lang="en-US" sz="2000" spc="-8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</a:t>
            </a:r>
            <a:r>
              <a:rPr lang="en-US" sz="2000" spc="-6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always</a:t>
            </a:r>
            <a:r>
              <a:rPr lang="en-US" sz="2000" spc="-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attached</a:t>
            </a:r>
            <a:r>
              <a:rPr lang="en-US" sz="2000" spc="-8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two or more places.</a:t>
            </a:r>
            <a:endParaRPr lang="en-IN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8105" marR="4626610">
              <a:lnSpc>
                <a:spcPct val="97000"/>
              </a:lnSpc>
              <a:spcBef>
                <a:spcPts val="241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the muscle contracts, the attachment points are pulled closer together; when it relaxes, the</a:t>
            </a:r>
            <a:r>
              <a:rPr lang="en-US" sz="2000" spc="-7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attachment</a:t>
            </a:r>
            <a:r>
              <a:rPr lang="en-US" sz="2000" spc="-7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points</a:t>
            </a:r>
            <a:r>
              <a:rPr lang="en-US" sz="2000" spc="-6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move</a:t>
            </a:r>
            <a:r>
              <a:rPr lang="en-US" sz="2000" spc="-6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apart</a:t>
            </a:r>
            <a:r>
              <a:rPr lang="en-US" sz="2000" dirty="0">
                <a:effectLst/>
                <a:latin typeface="Arial MT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IN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65371-1F35-E1F1-4F34-C603A2F49AE3}"/>
              </a:ext>
            </a:extLst>
          </p:cNvPr>
          <p:cNvSpPr txBox="1"/>
          <p:nvPr/>
        </p:nvSpPr>
        <p:spPr>
          <a:xfrm>
            <a:off x="1933414" y="236573"/>
            <a:ext cx="60985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8740">
              <a:spcBef>
                <a:spcPts val="330"/>
              </a:spcBef>
              <a:spcAft>
                <a:spcPts val="0"/>
              </a:spcAft>
            </a:pPr>
            <a:r>
              <a:rPr lang="en-US" sz="2000" b="1" spc="-25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SKELETAL</a:t>
            </a:r>
            <a:r>
              <a:rPr lang="en-US" sz="2000" b="1" spc="-11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spc="-1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MUSCLES</a:t>
            </a:r>
            <a:endParaRPr lang="en-IN" sz="2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4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1">
            <a:extLst>
              <a:ext uri="{FF2B5EF4-FFF2-40B4-BE49-F238E27FC236}">
                <a16:creationId xmlns:a16="http://schemas.microsoft.com/office/drawing/2014/main" id="{D9B42BD9-2865-4849-05EA-2F1F2B9E5ED8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6630" y="635"/>
            <a:ext cx="4899025" cy="71750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975AE6-8082-DBD9-2041-317BC43D55B8}"/>
              </a:ext>
            </a:extLst>
          </p:cNvPr>
          <p:cNvSpPr txBox="1"/>
          <p:nvPr/>
        </p:nvSpPr>
        <p:spPr>
          <a:xfrm>
            <a:off x="1206285" y="1320788"/>
            <a:ext cx="9500461" cy="4645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3840" marR="5037455">
              <a:lnSpc>
                <a:spcPct val="103000"/>
              </a:lnSpc>
              <a:spcAft>
                <a:spcPts val="0"/>
              </a:spcAft>
            </a:pPr>
            <a:r>
              <a:rPr lang="en-US" sz="2400" dirty="0">
                <a:effectLst/>
                <a:latin typeface="Arial MT"/>
                <a:ea typeface="Verdana" panose="020B0604030504040204" pitchFamily="34" charset="0"/>
                <a:cs typeface="Verdana" panose="020B0604030504040204" pitchFamily="34" charset="0"/>
              </a:rPr>
              <a:t>A second type is smooth muscle,</a:t>
            </a:r>
            <a:r>
              <a:rPr lang="en-US" sz="2400" spc="-35" dirty="0">
                <a:effectLst/>
                <a:latin typeface="Arial M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>
                <a:effectLst/>
                <a:latin typeface="Arial MT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lang="en-US" sz="2400" spc="-45" dirty="0">
                <a:effectLst/>
                <a:latin typeface="Arial M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>
                <a:effectLst/>
                <a:latin typeface="Arial MT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n-US" sz="2400" spc="-45" dirty="0">
                <a:effectLst/>
                <a:latin typeface="Arial M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>
                <a:effectLst/>
                <a:latin typeface="Arial MT"/>
                <a:ea typeface="Verdana" panose="020B0604030504040204" pitchFamily="34" charset="0"/>
                <a:cs typeface="Verdana" panose="020B0604030504040204" pitchFamily="34" charset="0"/>
              </a:rPr>
              <a:t>walls</a:t>
            </a:r>
            <a:r>
              <a:rPr lang="en-US" sz="2400" spc="-20" dirty="0">
                <a:effectLst/>
                <a:latin typeface="Arial M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>
                <a:effectLst/>
                <a:latin typeface="Arial MT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en-US" sz="2400" spc="-50" dirty="0">
                <a:effectLst/>
                <a:latin typeface="Arial M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>
                <a:effectLst/>
                <a:latin typeface="Arial MT"/>
                <a:ea typeface="Verdana" panose="020B0604030504040204" pitchFamily="34" charset="0"/>
                <a:cs typeface="Verdana" panose="020B0604030504040204" pitchFamily="34" charset="0"/>
              </a:rPr>
              <a:t>body parts such as the airways, stomach, Alimentary canal, and blood vessels.</a:t>
            </a:r>
            <a:endParaRPr lang="en-IN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170"/>
              </a:spcBef>
            </a:pPr>
            <a:r>
              <a:rPr lang="en-US" sz="2400" dirty="0">
                <a:effectLst/>
                <a:latin typeface="Arial MT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IN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43840" marR="5226685">
              <a:lnSpc>
                <a:spcPct val="103000"/>
              </a:lnSpc>
              <a:spcAft>
                <a:spcPts val="0"/>
              </a:spcAft>
            </a:pPr>
            <a:r>
              <a:rPr lang="en-US" sz="2400" dirty="0">
                <a:effectLst/>
                <a:latin typeface="Arial MT"/>
                <a:ea typeface="Verdana" panose="020B0604030504040204" pitchFamily="34" charset="0"/>
                <a:cs typeface="Verdana" panose="020B0604030504040204" pitchFamily="34" charset="0"/>
              </a:rPr>
              <a:t>This is called involuntary muscle, because it works automatically rather than under</a:t>
            </a:r>
            <a:r>
              <a:rPr lang="en-US" sz="2400" spc="-55" dirty="0">
                <a:effectLst/>
                <a:latin typeface="Arial M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>
                <a:effectLst/>
                <a:latin typeface="Arial MT"/>
                <a:ea typeface="Verdana" panose="020B0604030504040204" pitchFamily="34" charset="0"/>
                <a:cs typeface="Verdana" panose="020B0604030504040204" pitchFamily="34" charset="0"/>
              </a:rPr>
              <a:t>conscious</a:t>
            </a:r>
            <a:r>
              <a:rPr lang="en-US" sz="2400" spc="-50" dirty="0">
                <a:effectLst/>
                <a:latin typeface="Arial M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>
                <a:effectLst/>
                <a:latin typeface="Arial MT"/>
                <a:ea typeface="Verdana" panose="020B0604030504040204" pitchFamily="34" charset="0"/>
                <a:cs typeface="Verdana" panose="020B0604030504040204" pitchFamily="34" charset="0"/>
              </a:rPr>
              <a:t>control,</a:t>
            </a:r>
            <a:r>
              <a:rPr lang="en-US" sz="2400" spc="-75" dirty="0">
                <a:effectLst/>
                <a:latin typeface="Arial M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>
                <a:effectLst/>
                <a:latin typeface="Arial MT"/>
                <a:ea typeface="Verdana" panose="020B0604030504040204" pitchFamily="34" charset="0"/>
                <a:cs typeface="Verdana" panose="020B0604030504040204" pitchFamily="34" charset="0"/>
              </a:rPr>
              <a:t>or smooth muscle, from its magnified appearance</a:t>
            </a:r>
            <a:endParaRPr lang="en-IN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09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98979F-0B48-F051-E80A-FF968B34D826}"/>
              </a:ext>
            </a:extLst>
          </p:cNvPr>
          <p:cNvSpPr txBox="1"/>
          <p:nvPr/>
        </p:nvSpPr>
        <p:spPr>
          <a:xfrm>
            <a:off x="945397" y="0"/>
            <a:ext cx="10755823" cy="2685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1351915" lvl="0" indent="-342900">
              <a:lnSpc>
                <a:spcPct val="103000"/>
              </a:lnSpc>
              <a:spcBef>
                <a:spcPts val="285"/>
              </a:spcBef>
              <a:spcAft>
                <a:spcPts val="0"/>
              </a:spcAft>
              <a:buSzPts val="3600"/>
              <a:buFont typeface="Arial MT"/>
              <a:buChar char="•"/>
              <a:tabLst>
                <a:tab pos="701040" algn="l"/>
              </a:tabLst>
            </a:pPr>
            <a:r>
              <a:rPr lang="en-US" sz="3600" b="1" spc="0" dirty="0">
                <a:effectLst/>
                <a:latin typeface="Arial MT"/>
                <a:ea typeface="Arial MT"/>
                <a:cs typeface="Arial MT"/>
              </a:rPr>
              <a:t>Smooth</a:t>
            </a:r>
            <a:r>
              <a:rPr lang="en-US" sz="3600" b="1" spc="-3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n-US" sz="3600" b="1" spc="0" dirty="0">
                <a:effectLst/>
                <a:latin typeface="Arial MT"/>
                <a:ea typeface="Arial MT"/>
                <a:cs typeface="Arial MT"/>
              </a:rPr>
              <a:t>muscle</a:t>
            </a:r>
            <a:r>
              <a:rPr lang="en-US" sz="3600" b="1" spc="-4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n-US" sz="3600" b="1" spc="0" dirty="0">
                <a:effectLst/>
                <a:latin typeface="Arial MT"/>
                <a:ea typeface="Arial MT"/>
                <a:cs typeface="Arial MT"/>
              </a:rPr>
              <a:t>lines</a:t>
            </a:r>
            <a:r>
              <a:rPr lang="en-US" sz="3600" b="1" spc="-4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n-US" sz="3600" b="1" spc="0" dirty="0">
                <a:effectLst/>
                <a:latin typeface="Arial MT"/>
                <a:ea typeface="Arial MT"/>
                <a:cs typeface="Arial MT"/>
              </a:rPr>
              <a:t>organs</a:t>
            </a:r>
            <a:r>
              <a:rPr lang="en-US" sz="3600" b="1" spc="-4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n-US" sz="3600" b="1" spc="0" dirty="0">
                <a:effectLst/>
                <a:latin typeface="Arial MT"/>
                <a:ea typeface="Arial MT"/>
                <a:cs typeface="Arial MT"/>
              </a:rPr>
              <a:t>and</a:t>
            </a:r>
            <a:r>
              <a:rPr lang="en-US" sz="3600" b="1" spc="-4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n-US" sz="3600" b="1" spc="0" dirty="0">
                <a:effectLst/>
                <a:latin typeface="Arial MT"/>
                <a:ea typeface="Arial MT"/>
                <a:cs typeface="Arial MT"/>
              </a:rPr>
              <a:t>is </a:t>
            </a:r>
            <a:r>
              <a:rPr lang="en-US" sz="3600" b="1" spc="-10" dirty="0">
                <a:effectLst/>
                <a:latin typeface="Arial MT"/>
                <a:ea typeface="Arial MT"/>
                <a:cs typeface="Arial MT"/>
              </a:rPr>
              <a:t>involuntary.</a:t>
            </a:r>
            <a:endParaRPr lang="en-IN" sz="3600" b="1" spc="0" dirty="0">
              <a:effectLst/>
              <a:latin typeface="Arial MT"/>
              <a:ea typeface="Arial MT"/>
              <a:cs typeface="Arial MT"/>
            </a:endParaRPr>
          </a:p>
          <a:p>
            <a:pPr marL="742950" lvl="1" indent="-285750">
              <a:lnSpc>
                <a:spcPts val="2980"/>
              </a:lnSpc>
              <a:buSzPts val="2800"/>
              <a:buFont typeface="Arial MT"/>
              <a:buChar char="–"/>
              <a:tabLst>
                <a:tab pos="1367790" algn="l"/>
              </a:tabLst>
            </a:pPr>
            <a:r>
              <a:rPr lang="en-US" sz="2800" spc="0" dirty="0">
                <a:effectLst/>
                <a:latin typeface="Arial MT"/>
                <a:ea typeface="Arial MT"/>
                <a:cs typeface="Arial MT"/>
              </a:rPr>
              <a:t>moves</a:t>
            </a:r>
            <a:r>
              <a:rPr lang="en-US" sz="2800" spc="-6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n-US" sz="2800" spc="0" dirty="0">
                <a:effectLst/>
                <a:latin typeface="Arial MT"/>
                <a:ea typeface="Arial MT"/>
                <a:cs typeface="Arial MT"/>
              </a:rPr>
              <a:t>food</a:t>
            </a:r>
            <a:r>
              <a:rPr lang="en-US" sz="2800" spc="-6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n-US" sz="2800" spc="0" dirty="0">
                <a:effectLst/>
                <a:latin typeface="Arial MT"/>
                <a:ea typeface="Arial MT"/>
                <a:cs typeface="Arial MT"/>
              </a:rPr>
              <a:t>through</a:t>
            </a:r>
            <a:r>
              <a:rPr lang="en-US" sz="2800" spc="-6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n-US" sz="2800" spc="0" dirty="0">
                <a:effectLst/>
                <a:latin typeface="Arial MT"/>
                <a:ea typeface="Arial MT"/>
                <a:cs typeface="Arial MT"/>
              </a:rPr>
              <a:t>digestive</a:t>
            </a:r>
            <a:r>
              <a:rPr lang="en-US" sz="2800" spc="-6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n-US" sz="2800" spc="-10" dirty="0">
                <a:effectLst/>
                <a:latin typeface="Arial MT"/>
                <a:ea typeface="Arial MT"/>
                <a:cs typeface="Arial MT"/>
              </a:rPr>
              <a:t>organs</a:t>
            </a:r>
            <a:endParaRPr lang="en-IN" sz="1100" spc="0" dirty="0">
              <a:effectLst/>
              <a:latin typeface="Arial MT"/>
              <a:ea typeface="Arial MT"/>
              <a:cs typeface="Arial MT"/>
            </a:endParaRPr>
          </a:p>
          <a:p>
            <a:pPr marL="742950" lvl="1" indent="-285750">
              <a:spcBef>
                <a:spcPts val="815"/>
              </a:spcBef>
              <a:spcAft>
                <a:spcPts val="0"/>
              </a:spcAft>
              <a:buSzPts val="2800"/>
              <a:buFont typeface="Arial MT"/>
              <a:buChar char="–"/>
              <a:tabLst>
                <a:tab pos="1367790" algn="l"/>
              </a:tabLst>
            </a:pPr>
            <a:r>
              <a:rPr lang="en-US" sz="2800" spc="0" dirty="0">
                <a:effectLst/>
                <a:latin typeface="Arial MT"/>
                <a:ea typeface="Arial MT"/>
                <a:cs typeface="Arial MT"/>
              </a:rPr>
              <a:t>empties</a:t>
            </a:r>
            <a:r>
              <a:rPr lang="en-US" sz="2800" spc="-5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n-US" sz="2800" spc="0" dirty="0">
                <a:effectLst/>
                <a:latin typeface="Arial MT"/>
                <a:ea typeface="Arial MT"/>
                <a:cs typeface="Arial MT"/>
              </a:rPr>
              <a:t>liquid</a:t>
            </a:r>
            <a:r>
              <a:rPr lang="en-US" sz="2800" spc="-4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n-US" sz="2800" spc="0" dirty="0">
                <a:effectLst/>
                <a:latin typeface="Arial MT"/>
                <a:ea typeface="Arial MT"/>
                <a:cs typeface="Arial MT"/>
              </a:rPr>
              <a:t>from</a:t>
            </a:r>
            <a:r>
              <a:rPr lang="en-US" sz="2800" spc="-5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n-US" sz="2800" spc="0" dirty="0">
                <a:effectLst/>
                <a:latin typeface="Arial MT"/>
                <a:ea typeface="Arial MT"/>
                <a:cs typeface="Arial MT"/>
              </a:rPr>
              <a:t>the</a:t>
            </a:r>
            <a:r>
              <a:rPr lang="en-US" sz="2800" spc="-5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n-US" sz="2800" spc="-10" dirty="0">
                <a:effectLst/>
                <a:latin typeface="Arial MT"/>
                <a:ea typeface="Arial MT"/>
                <a:cs typeface="Arial MT"/>
              </a:rPr>
              <a:t>bladder</a:t>
            </a:r>
            <a:endParaRPr lang="en-IN" sz="1100" spc="0" dirty="0">
              <a:effectLst/>
              <a:latin typeface="Arial MT"/>
              <a:ea typeface="Arial MT"/>
              <a:cs typeface="Arial MT"/>
            </a:endParaRPr>
          </a:p>
          <a:p>
            <a:pPr marL="742950" lvl="1" indent="-285750">
              <a:spcBef>
                <a:spcPts val="810"/>
              </a:spcBef>
              <a:spcAft>
                <a:spcPts val="0"/>
              </a:spcAft>
              <a:buSzPts val="2800"/>
              <a:buFont typeface="Arial MT"/>
              <a:buChar char="–"/>
              <a:tabLst>
                <a:tab pos="1367790" algn="l"/>
              </a:tabLst>
            </a:pPr>
            <a:r>
              <a:rPr lang="en-US" sz="2800" spc="0" dirty="0">
                <a:effectLst/>
                <a:latin typeface="Arial MT"/>
                <a:ea typeface="Arial MT"/>
                <a:cs typeface="Arial MT"/>
              </a:rPr>
              <a:t>controls</a:t>
            </a:r>
            <a:r>
              <a:rPr lang="en-US" sz="2800" spc="-5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n-US" sz="2800" spc="0" dirty="0">
                <a:effectLst/>
                <a:latin typeface="Arial MT"/>
                <a:ea typeface="Arial MT"/>
                <a:cs typeface="Arial MT"/>
              </a:rPr>
              <a:t>width</a:t>
            </a:r>
            <a:r>
              <a:rPr lang="en-US" sz="2800" spc="-3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n-US" sz="2800" spc="0" dirty="0">
                <a:effectLst/>
                <a:latin typeface="Arial MT"/>
                <a:ea typeface="Arial MT"/>
                <a:cs typeface="Arial MT"/>
              </a:rPr>
              <a:t>of</a:t>
            </a:r>
            <a:r>
              <a:rPr lang="en-US" sz="2800" spc="-6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n-US" sz="2800" spc="0" dirty="0">
                <a:effectLst/>
                <a:latin typeface="Arial MT"/>
                <a:ea typeface="Arial MT"/>
                <a:cs typeface="Arial MT"/>
              </a:rPr>
              <a:t>the</a:t>
            </a:r>
            <a:r>
              <a:rPr lang="en-US" sz="2800" spc="-4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n-US" sz="2800" spc="0" dirty="0">
                <a:effectLst/>
                <a:latin typeface="Arial MT"/>
                <a:ea typeface="Arial MT"/>
                <a:cs typeface="Arial MT"/>
              </a:rPr>
              <a:t>blood</a:t>
            </a:r>
            <a:r>
              <a:rPr lang="en-US" sz="2800" spc="-4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n-US" sz="2800" spc="-10" dirty="0">
                <a:effectLst/>
                <a:latin typeface="Arial MT"/>
                <a:ea typeface="Arial MT"/>
                <a:cs typeface="Arial MT"/>
              </a:rPr>
              <a:t>vessels</a:t>
            </a:r>
            <a:endParaRPr lang="en-IN" sz="1100" spc="0" dirty="0">
              <a:effectLst/>
              <a:latin typeface="Arial MT"/>
              <a:ea typeface="Arial MT"/>
              <a:cs typeface="Arial M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597F64-B3C3-51A0-92DD-546E5E5F8F97}"/>
              </a:ext>
            </a:extLst>
          </p:cNvPr>
          <p:cNvSpPr txBox="1"/>
          <p:nvPr/>
        </p:nvSpPr>
        <p:spPr>
          <a:xfrm>
            <a:off x="8118529" y="1560350"/>
            <a:ext cx="38280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Smooth</a:t>
            </a:r>
            <a:r>
              <a:rPr lang="en-US" sz="1800" spc="-6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muscle</a:t>
            </a:r>
            <a:r>
              <a:rPr lang="en-US" sz="1800" spc="-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around</a:t>
            </a:r>
            <a:r>
              <a:rPr lang="en-US" sz="1800" spc="-4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artery allows the artery to regulate blood flow by shrinking and expanding</a:t>
            </a:r>
            <a:r>
              <a:rPr lang="en-IN" dirty="0">
                <a:effectLst/>
              </a:rPr>
              <a:t> </a:t>
            </a:r>
            <a:endParaRPr lang="en-US" dirty="0"/>
          </a:p>
        </p:txBody>
      </p:sp>
      <p:pic>
        <p:nvPicPr>
          <p:cNvPr id="6" name="Image 23">
            <a:extLst>
              <a:ext uri="{FF2B5EF4-FFF2-40B4-BE49-F238E27FC236}">
                <a16:creationId xmlns:a16="http://schemas.microsoft.com/office/drawing/2014/main" id="{8EE54B00-3437-88A2-5F64-E27066CD1D71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5715" y="3577211"/>
            <a:ext cx="4525505" cy="3440878"/>
          </a:xfrm>
          <a:prstGeom prst="rect">
            <a:avLst/>
          </a:prstGeom>
        </p:spPr>
      </p:pic>
      <p:pic>
        <p:nvPicPr>
          <p:cNvPr id="7" name="Image 22">
            <a:extLst>
              <a:ext uri="{FF2B5EF4-FFF2-40B4-BE49-F238E27FC236}">
                <a16:creationId xmlns:a16="http://schemas.microsoft.com/office/drawing/2014/main" id="{BBE58FA8-E7DE-E385-25AF-FF3F22675749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7035" y="2836136"/>
            <a:ext cx="4677270" cy="372745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BF2E574F-7985-3D1D-397A-2A29BB6A7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CD181015-7156-5BF3-4A21-8080902B7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4457" y="2958856"/>
            <a:ext cx="2970508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176395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SMOOTH MUSCLE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24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508A5CF-B69A-9086-8AFC-D0F6657C1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732" y="-304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Image 24" descr="tumblr_mos6ljWDYM1ro78qwo1_500">
            <a:extLst>
              <a:ext uri="{FF2B5EF4-FFF2-40B4-BE49-F238E27FC236}">
                <a16:creationId xmlns:a16="http://schemas.microsoft.com/office/drawing/2014/main" id="{3638FE57-52D5-4B0B-AF41-E8A04011C49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08" y="712599"/>
            <a:ext cx="4067175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65C75033-4BFC-D09B-4392-46961C025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4847" y="1166842"/>
            <a:ext cx="626503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MT"/>
                <a:ea typeface="Verdana" panose="020B0604030504040204" pitchFamily="34" charset="0"/>
                <a:cs typeface="Verdana" panose="020B0604030504040204" pitchFamily="34" charset="0"/>
              </a:rPr>
              <a:t>The third type is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cardiac muscle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MT"/>
                <a:ea typeface="Verdana" panose="020B0604030504040204" pitchFamily="34" charset="0"/>
                <a:cs typeface="Verdana" panose="020B0604030504040204" pitchFamily="34" charset="0"/>
              </a:rPr>
              <a:t>, making up the walls of the heart.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MT"/>
                <a:ea typeface="Verdana" panose="020B0604030504040204" pitchFamily="34" charset="0"/>
                <a:cs typeface="Verdana" panose="020B0604030504040204" pitchFamily="34" charset="0"/>
              </a:rPr>
              <a:t>It is part of both the Muscular System </a:t>
            </a:r>
            <a:r>
              <a:rPr kumimoji="0" lang="en-US" altLang="en-US" sz="3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MT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MT"/>
                <a:ea typeface="Verdana" panose="020B0604030504040204" pitchFamily="34" charset="0"/>
                <a:cs typeface="Verdana" panose="020B0604030504040204" pitchFamily="34" charset="0"/>
              </a:rPr>
              <a:t> the Circulatory System.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MT"/>
                <a:ea typeface="Verdana" panose="020B0604030504040204" pitchFamily="34" charset="0"/>
                <a:cs typeface="Verdana" panose="020B0604030504040204" pitchFamily="34" charset="0"/>
              </a:rPr>
              <a:t>It is responsible for circulating blood throughout the body.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MT"/>
                <a:ea typeface="Verdana" panose="020B0604030504040204" pitchFamily="34" charset="0"/>
                <a:cs typeface="Verdana" panose="020B0604030504040204" pitchFamily="34" charset="0"/>
              </a:rPr>
              <a:t>It has its own pacemaker for rhythmic beating.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15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F531135-2222-AE97-5CAD-B213DC2EC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4284" y="404839"/>
            <a:ext cx="949438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MT"/>
                <a:ea typeface="Verdana" panose="020B0604030504040204" pitchFamily="34" charset="0"/>
                <a:cs typeface="Verdana" panose="020B0604030504040204" pitchFamily="34" charset="0"/>
              </a:rPr>
              <a:t>The heart wall is composed of three layers.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3" name="Image 25" descr="Close up of cardiac muscle tissue in the human body">
            <a:extLst>
              <a:ext uri="{FF2B5EF4-FFF2-40B4-BE49-F238E27FC236}">
                <a16:creationId xmlns:a16="http://schemas.microsoft.com/office/drawing/2014/main" id="{D9D9F1F7-666F-5743-C0D7-31A0F127906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553" y="3094037"/>
            <a:ext cx="5754284" cy="376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3D8C41E2-F35C-9637-B14F-010AE4F25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939" y="1143503"/>
            <a:ext cx="1106974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MT"/>
                <a:ea typeface="Verdana" panose="020B0604030504040204" pitchFamily="34" charset="0"/>
                <a:cs typeface="Verdana" panose="020B0604030504040204" pitchFamily="34" charset="0"/>
              </a:rPr>
              <a:t>The middle layer, the myocardium, is responsible for the heart’s pumping action.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MT"/>
                <a:ea typeface="Verdana" panose="020B0604030504040204" pitchFamily="34" charset="0"/>
                <a:cs typeface="Verdana" panose="020B0604030504040204" pitchFamily="34" charset="0"/>
              </a:rPr>
              <a:t>Cardiac muscle, found only in the myocardium, contracts in response to signals from the cardiac conduction system to make the heart beat.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M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MT"/>
                <a:ea typeface="Verdana" panose="020B0604030504040204" pitchFamily="34" charset="0"/>
                <a:cs typeface="Verdana" panose="020B0604030504040204" pitchFamily="34" charset="0"/>
              </a:rPr>
              <a:t>Cardiac muscle is made from cells called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 MT"/>
                <a:ea typeface="Verdana" panose="020B0604030504040204" pitchFamily="34" charset="0"/>
                <a:cs typeface="Verdana" panose="020B0604030504040204" pitchFamily="34" charset="0"/>
              </a:rPr>
              <a:t>cardiocytes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MT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86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B500E3-8B97-D6AD-1CCF-DAFC1C5BC867}"/>
              </a:ext>
            </a:extLst>
          </p:cNvPr>
          <p:cNvSpPr txBox="1"/>
          <p:nvPr/>
        </p:nvSpPr>
        <p:spPr>
          <a:xfrm>
            <a:off x="1224366" y="211080"/>
            <a:ext cx="10228882" cy="2346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285"/>
              </a:spcBef>
              <a:buSzPts val="3600"/>
              <a:buFont typeface="Arial MT"/>
              <a:buChar char="•"/>
              <a:tabLst>
                <a:tab pos="433705" algn="l"/>
              </a:tabLst>
            </a:pPr>
            <a:r>
              <a:rPr lang="en-US" sz="3600" b="1" spc="0" dirty="0">
                <a:effectLst/>
                <a:latin typeface="Arial MT"/>
                <a:ea typeface="Arial MT"/>
                <a:cs typeface="Arial MT"/>
              </a:rPr>
              <a:t>Cardiac</a:t>
            </a:r>
            <a:r>
              <a:rPr lang="en-US" sz="3600" b="1" spc="-3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n-US" sz="3600" b="1" spc="0" dirty="0">
                <a:effectLst/>
                <a:latin typeface="Arial MT"/>
                <a:ea typeface="Arial MT"/>
                <a:cs typeface="Arial MT"/>
              </a:rPr>
              <a:t>muscle</a:t>
            </a:r>
            <a:r>
              <a:rPr lang="en-US" sz="3600" b="1" spc="-2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n-US" sz="3600" b="1" spc="0" dirty="0">
                <a:effectLst/>
                <a:latin typeface="Arial MT"/>
                <a:ea typeface="Arial MT"/>
                <a:cs typeface="Arial MT"/>
              </a:rPr>
              <a:t>is</a:t>
            </a:r>
            <a:r>
              <a:rPr lang="en-US" sz="3600" b="1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n-US" sz="3600" b="1" spc="0" dirty="0">
                <a:effectLst/>
                <a:latin typeface="Arial MT"/>
                <a:ea typeface="Arial MT"/>
                <a:cs typeface="Arial MT"/>
              </a:rPr>
              <a:t>found</a:t>
            </a:r>
            <a:r>
              <a:rPr lang="en-US" sz="3600" b="1" spc="-2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n-US" sz="3600" b="1" spc="0" dirty="0">
                <a:effectLst/>
                <a:latin typeface="Arial MT"/>
                <a:ea typeface="Arial MT"/>
                <a:cs typeface="Arial MT"/>
              </a:rPr>
              <a:t>only</a:t>
            </a:r>
            <a:r>
              <a:rPr lang="en-US" sz="3600" b="1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n-US" sz="3600" b="1" spc="0" dirty="0">
                <a:effectLst/>
                <a:latin typeface="Arial MT"/>
                <a:ea typeface="Arial MT"/>
                <a:cs typeface="Arial MT"/>
              </a:rPr>
              <a:t>in</a:t>
            </a:r>
            <a:r>
              <a:rPr lang="en-US" sz="3600" b="1" spc="-2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n-US" sz="3600" b="1" spc="0" dirty="0">
                <a:effectLst/>
                <a:latin typeface="Arial MT"/>
                <a:ea typeface="Arial MT"/>
                <a:cs typeface="Arial MT"/>
              </a:rPr>
              <a:t>the</a:t>
            </a:r>
            <a:r>
              <a:rPr lang="en-US" sz="3600" b="1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n-US" sz="3600" b="1" spc="-10" dirty="0">
                <a:effectLst/>
                <a:latin typeface="Arial MT"/>
                <a:ea typeface="Arial MT"/>
                <a:cs typeface="Arial MT"/>
              </a:rPr>
              <a:t>heart.</a:t>
            </a:r>
            <a:endParaRPr lang="en-IN" sz="3600" b="1" spc="0" dirty="0">
              <a:effectLst/>
              <a:latin typeface="Arial MT"/>
              <a:ea typeface="Arial MT"/>
              <a:cs typeface="Arial MT"/>
            </a:endParaRPr>
          </a:p>
          <a:p>
            <a:pPr marL="742950" lvl="1" indent="-285750">
              <a:spcBef>
                <a:spcPts val="2430"/>
              </a:spcBef>
              <a:spcAft>
                <a:spcPts val="0"/>
              </a:spcAft>
              <a:buSzPts val="2800"/>
              <a:buFont typeface="Arial MT"/>
              <a:buChar char="–"/>
              <a:tabLst>
                <a:tab pos="1101090" algn="l"/>
              </a:tabLst>
            </a:pPr>
            <a:r>
              <a:rPr lang="en-US" sz="2800" spc="0" dirty="0">
                <a:effectLst/>
                <a:latin typeface="Arial MT"/>
                <a:ea typeface="Arial MT"/>
                <a:cs typeface="Arial MT"/>
              </a:rPr>
              <a:t>pumps</a:t>
            </a:r>
            <a:r>
              <a:rPr lang="en-US" sz="2800" spc="-6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n-US" sz="2800" spc="0" dirty="0">
                <a:effectLst/>
                <a:latin typeface="Arial MT"/>
                <a:ea typeface="Arial MT"/>
                <a:cs typeface="Arial MT"/>
              </a:rPr>
              <a:t>blood</a:t>
            </a:r>
            <a:r>
              <a:rPr lang="en-US" sz="2800" spc="-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n-US" sz="2800" spc="0" dirty="0">
                <a:effectLst/>
                <a:latin typeface="Arial MT"/>
                <a:ea typeface="Arial MT"/>
                <a:cs typeface="Arial MT"/>
              </a:rPr>
              <a:t>throughout</a:t>
            </a:r>
            <a:r>
              <a:rPr lang="en-US" sz="2800" spc="-6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n-US" sz="2800" spc="-20" dirty="0">
                <a:effectLst/>
                <a:latin typeface="Arial MT"/>
                <a:ea typeface="Arial MT"/>
                <a:cs typeface="Arial MT"/>
              </a:rPr>
              <a:t>body</a:t>
            </a:r>
            <a:endParaRPr lang="en-IN" sz="1100" spc="0" dirty="0">
              <a:effectLst/>
              <a:latin typeface="Arial MT"/>
              <a:ea typeface="Arial MT"/>
              <a:cs typeface="Arial MT"/>
            </a:endParaRPr>
          </a:p>
          <a:p>
            <a:pPr marL="742950" marR="1562735" lvl="1" indent="-285750">
              <a:lnSpc>
                <a:spcPct val="103000"/>
              </a:lnSpc>
              <a:spcBef>
                <a:spcPts val="815"/>
              </a:spcBef>
              <a:spcAft>
                <a:spcPts val="0"/>
              </a:spcAft>
              <a:buSzPts val="2800"/>
              <a:buFont typeface="Arial MT"/>
              <a:buChar char="–"/>
              <a:tabLst>
                <a:tab pos="1100455" algn="l"/>
                <a:tab pos="1101725" algn="l"/>
              </a:tabLst>
            </a:pPr>
            <a:r>
              <a:rPr lang="en-US" sz="2800" spc="0" dirty="0">
                <a:effectLst/>
                <a:latin typeface="Arial MT"/>
                <a:ea typeface="Arial MT"/>
                <a:cs typeface="Arial MT"/>
              </a:rPr>
              <a:t>contains</a:t>
            </a:r>
            <a:r>
              <a:rPr lang="en-US" sz="2800" spc="-3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n-US" sz="2800" spc="0" dirty="0">
                <a:effectLst/>
                <a:latin typeface="Arial MT"/>
                <a:ea typeface="Arial MT"/>
                <a:cs typeface="Arial MT"/>
              </a:rPr>
              <a:t>more</a:t>
            </a:r>
            <a:r>
              <a:rPr lang="en-US" sz="28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n-US" sz="2800" spc="0" dirty="0">
                <a:effectLst/>
                <a:latin typeface="Arial MT"/>
                <a:ea typeface="Arial MT"/>
                <a:cs typeface="Arial MT"/>
              </a:rPr>
              <a:t>mitochondria than</a:t>
            </a:r>
            <a:r>
              <a:rPr lang="en-US" sz="2800" spc="-3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n-US" sz="2800" spc="0" dirty="0">
                <a:effectLst/>
                <a:latin typeface="Arial MT"/>
                <a:ea typeface="Arial MT"/>
                <a:cs typeface="Arial MT"/>
              </a:rPr>
              <a:t>skeletal muscle cells</a:t>
            </a:r>
            <a:endParaRPr lang="en-IN" sz="1100" spc="0" dirty="0"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4" name="Image 26">
            <a:extLst>
              <a:ext uri="{FF2B5EF4-FFF2-40B4-BE49-F238E27FC236}">
                <a16:creationId xmlns:a16="http://schemas.microsoft.com/office/drawing/2014/main" id="{77607093-B6BC-A78F-21BC-B8B27B51139C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1092" y="3161910"/>
            <a:ext cx="5790565" cy="39344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CAAFF6-2E5E-F188-FF82-6A4D0D68412D}"/>
              </a:ext>
            </a:extLst>
          </p:cNvPr>
          <p:cNvSpPr txBox="1"/>
          <p:nvPr/>
        </p:nvSpPr>
        <p:spPr>
          <a:xfrm>
            <a:off x="7047855" y="2792578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176395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CARDIAC</a:t>
            </a:r>
            <a:r>
              <a:rPr lang="en-US" sz="1800" b="1" spc="-60" dirty="0">
                <a:solidFill>
                  <a:srgbClr val="176395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spc="-10" dirty="0">
                <a:solidFill>
                  <a:srgbClr val="176395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MUSCLE</a:t>
            </a:r>
            <a:r>
              <a:rPr lang="en-IN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6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09C0E0-6AA0-BFB4-7260-8552DAFD85D9}"/>
              </a:ext>
            </a:extLst>
          </p:cNvPr>
          <p:cNvSpPr txBox="1"/>
          <p:nvPr/>
        </p:nvSpPr>
        <p:spPr>
          <a:xfrm rot="19671612">
            <a:off x="4397326" y="2875003"/>
            <a:ext cx="59559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highlight>
                  <a:srgbClr val="008000"/>
                </a:highlight>
              </a:rPr>
              <a:t>THANK</a:t>
            </a:r>
            <a:r>
              <a:rPr lang="en-US" sz="4400" dirty="0">
                <a:highlight>
                  <a:srgbClr val="008000"/>
                </a:highlight>
              </a:rPr>
              <a:t> </a:t>
            </a:r>
            <a:r>
              <a:rPr lang="en-US" sz="6000" dirty="0">
                <a:highlight>
                  <a:srgbClr val="008000"/>
                </a:highlight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185331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9B69C-0A92-F5BA-B74F-6EFE2AD89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9456654">
            <a:off x="1189684" y="3971441"/>
            <a:ext cx="10940323" cy="1492132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n-US" sz="4000" b="1" spc="-16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MUSCULAR</a:t>
            </a:r>
            <a:r>
              <a:rPr lang="en-US" sz="4000" b="1" spc="-14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b="1" spc="-1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</a:t>
            </a:r>
            <a:r>
              <a:rPr lang="en-IN" sz="4000" b="1" dirty="0">
                <a:effectLst/>
              </a:rPr>
              <a:t> </a:t>
            </a:r>
            <a:endParaRPr lang="en-US" sz="4000" b="1" dirty="0"/>
          </a:p>
        </p:txBody>
      </p:sp>
      <p:pic>
        <p:nvPicPr>
          <p:cNvPr id="4" name="Image 1">
            <a:extLst>
              <a:ext uri="{FF2B5EF4-FFF2-40B4-BE49-F238E27FC236}">
                <a16:creationId xmlns:a16="http://schemas.microsoft.com/office/drawing/2014/main" id="{13093D20-EB1A-E803-0B91-579B37B918D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1445" y="108488"/>
            <a:ext cx="4308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A693A-B575-50B5-C21F-035FD58B8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372" y="964692"/>
            <a:ext cx="8058492" cy="2871584"/>
          </a:xfrm>
        </p:spPr>
        <p:txBody>
          <a:bodyPr>
            <a:normAutofit fontScale="90000"/>
          </a:bodyPr>
          <a:lstStyle/>
          <a:p>
            <a:r>
              <a:rPr lang="en-IN" sz="1800" b="0" i="0" dirty="0">
                <a:solidFill>
                  <a:srgbClr val="029E00"/>
                </a:solidFill>
                <a:effectLst/>
                <a:latin typeface="Tahoma" panose="020B0604030504040204" pitchFamily="34" charset="0"/>
              </a:rPr>
              <a:t>Muscle Definition</a:t>
            </a:r>
            <a:br>
              <a:rPr lang="en-IN" sz="1800" b="0" i="0" dirty="0">
                <a:solidFill>
                  <a:srgbClr val="029E00"/>
                </a:solidFill>
                <a:effectLst/>
                <a:latin typeface="Tahoma" panose="020B0604030504040204" pitchFamily="34" charset="0"/>
              </a:rPr>
            </a:br>
            <a:r>
              <a:rPr lang="en-IN" sz="18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</a:rPr>
              <a:t>A muscle is a group of muscle tissues which contract together to produce a force. A muscle consists of </a:t>
            </a:r>
            <a:r>
              <a:rPr lang="en-IN" sz="1800" b="0" i="0" dirty="0" err="1">
                <a:solidFill>
                  <a:srgbClr val="222222"/>
                </a:solidFill>
                <a:effectLst/>
                <a:latin typeface="Tahoma" panose="020B0604030504040204" pitchFamily="34" charset="0"/>
              </a:rPr>
              <a:t>fibers</a:t>
            </a:r>
            <a:r>
              <a:rPr lang="en-IN" sz="18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</a:rPr>
              <a:t> of muscle cells surrounded by protective tissue, bundled together many more </a:t>
            </a:r>
            <a:r>
              <a:rPr lang="en-IN" sz="1800" b="0" i="0" dirty="0" err="1">
                <a:solidFill>
                  <a:srgbClr val="222222"/>
                </a:solidFill>
                <a:effectLst/>
                <a:latin typeface="Tahoma" panose="020B0604030504040204" pitchFamily="34" charset="0"/>
              </a:rPr>
              <a:t>fibers</a:t>
            </a:r>
            <a:r>
              <a:rPr lang="en-IN" sz="1800" b="0" i="0" dirty="0">
                <a:solidFill>
                  <a:srgbClr val="222222"/>
                </a:solidFill>
                <a:effectLst/>
                <a:latin typeface="Tahoma" panose="020B0604030504040204" pitchFamily="34" charset="0"/>
              </a:rPr>
              <a:t>, all surrounded in a thick protective tissue. A muscle uses ATP to contract and shorten, producing a force on the objects it is connected to. There are several types of muscle, which act on various parts of the body.</a:t>
            </a:r>
            <a:br>
              <a:rPr lang="en-IN" b="0" i="0" dirty="0">
                <a:solidFill>
                  <a:srgbClr val="222222"/>
                </a:solidFill>
                <a:effectLst/>
                <a:latin typeface="Tahoma" panose="020B0604030504040204" pitchFamily="34" charset="0"/>
              </a:rPr>
            </a:br>
            <a:endParaRPr lang="en-US" dirty="0"/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67F23CF0-7D60-0F7C-066A-79FA682D8BC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2372" y="-557048"/>
            <a:ext cx="8058492" cy="788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>
            <a:extLst>
              <a:ext uri="{FF2B5EF4-FFF2-40B4-BE49-F238E27FC236}">
                <a16:creationId xmlns:a16="http://schemas.microsoft.com/office/drawing/2014/main" id="{5AAAFE3B-C298-996D-830C-F266EBD92E0F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1655" y="5080"/>
            <a:ext cx="9144000" cy="685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8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331AC8B-622E-BB19-3235-40592AB7E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9315" y="88340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23710" tIns="134895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Image 7">
            <a:extLst>
              <a:ext uri="{FF2B5EF4-FFF2-40B4-BE49-F238E27FC236}">
                <a16:creationId xmlns:a16="http://schemas.microsoft.com/office/drawing/2014/main" id="{F807D2EA-A9DA-4064-F80D-83086837463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348" y="0"/>
            <a:ext cx="3364425" cy="660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022673C-6A56-9070-493E-003105A1C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285" y="1536174"/>
            <a:ext cx="720104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0463" algn="l"/>
              </a:tabLst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The muscular system creates body heat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0463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and also moves the: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0463" algn="l"/>
              </a:tabLst>
            </a:pPr>
            <a:endParaRPr lang="en-US" altLang="en-US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0463" algn="l"/>
              </a:tabLst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0463" algn="l"/>
              </a:tabLst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0463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Arial MT"/>
                <a:cs typeface="Arial MT"/>
              </a:rPr>
              <a:t>Bones of the Skeletal system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60463" algn="l"/>
              </a:tabLst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0463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Arial MT"/>
                <a:cs typeface="Arial MT"/>
              </a:rPr>
              <a:t>Food through Digestive system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60463" algn="l"/>
              </a:tabLst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0463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Arial MT"/>
                <a:cs typeface="Arial MT"/>
              </a:rPr>
              <a:t>Blood through the Circulatory system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60463" algn="l"/>
              </a:tabLst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60463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Fluids through the Excretory system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550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BC6B53-A19F-D97D-D6D9-C86EA340DD4F}"/>
              </a:ext>
            </a:extLst>
          </p:cNvPr>
          <p:cNvSpPr txBox="1"/>
          <p:nvPr/>
        </p:nvSpPr>
        <p:spPr>
          <a:xfrm>
            <a:off x="1704814" y="-3259389"/>
            <a:ext cx="8352940" cy="2287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290">
              <a:spcBef>
                <a:spcPts val="1085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MUSCLE</a:t>
            </a:r>
            <a:r>
              <a:rPr lang="en-US" sz="1800" b="1" spc="-1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TISSUE</a:t>
            </a:r>
            <a:endParaRPr lang="en-IN" sz="18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2805"/>
              </a:spcBef>
            </a:pPr>
            <a:r>
              <a:rPr lang="en-US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IN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8290"/>
            <a:r>
              <a:rPr lang="en-US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n-US" sz="1800" b="1" spc="1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body has</a:t>
            </a:r>
            <a:r>
              <a:rPr lang="en-US" sz="1800" b="1" spc="-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1800" b="1" spc="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</a:t>
            </a:r>
            <a:r>
              <a:rPr lang="en-US" sz="1800" b="1" spc="-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types</a:t>
            </a:r>
            <a:r>
              <a:rPr lang="en-US" sz="1800" b="1" spc="-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en-US" sz="1800" b="1" spc="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muscle</a:t>
            </a:r>
            <a:r>
              <a:rPr lang="en-US" sz="1800" b="1" spc="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spc="-1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tissue</a:t>
            </a:r>
            <a:endParaRPr lang="en-IN" sz="18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8290">
              <a:spcBef>
                <a:spcPts val="2845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1)</a:t>
            </a:r>
            <a:r>
              <a:rPr lang="en-US" sz="1800" b="1" spc="-24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Skeletal,</a:t>
            </a:r>
            <a:r>
              <a:rPr lang="en-US" sz="1800" b="1" spc="-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2) Smooth,</a:t>
            </a:r>
            <a:r>
              <a:rPr lang="en-US" sz="1800" b="1" spc="-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en-US" sz="1800" b="1" spc="-1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3) </a:t>
            </a:r>
            <a:r>
              <a:rPr lang="en-US" sz="1800" b="1" spc="-1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Cardiac</a:t>
            </a:r>
            <a:endParaRPr lang="en-IN" sz="1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IN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IN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IN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 11">
            <a:extLst>
              <a:ext uri="{FF2B5EF4-FFF2-40B4-BE49-F238E27FC236}">
                <a16:creationId xmlns:a16="http://schemas.microsoft.com/office/drawing/2014/main" id="{48728C8F-6AC1-8C74-3A3B-F88C2F21E017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3403" y="-433952"/>
            <a:ext cx="11473595" cy="821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5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43 0.28472 L 0.2112 0.28472 C 0.28177 0.28472 0.36823 0.3949 0.36823 0.48171 C 0.36823 0.54745 -0.0181 0.60185 -0.0181 0.6678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57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E2B2B98-C580-29C6-E5BB-2D416D972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2339" y="91598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Image 12">
            <a:extLst>
              <a:ext uri="{FF2B5EF4-FFF2-40B4-BE49-F238E27FC236}">
                <a16:creationId xmlns:a16="http://schemas.microsoft.com/office/drawing/2014/main" id="{5BCC9F21-C29A-7A58-5037-78BB7F7E193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539" y="139485"/>
            <a:ext cx="7321658" cy="747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B8650F16-7409-2FE9-3B10-2369CC0C3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6912" y="58846"/>
            <a:ext cx="3409627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Skeletal muscles attach to and move bones by contracting and relaxing in response to voluntary messages from the nervous system.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chemeClr val="tx1">
                  <a:lumMod val="95000"/>
                </a:schemeClr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Skeletal muscle tissue is composed of long cells called muscle fibers that have a striated appearance.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chemeClr val="tx1">
                  <a:lumMod val="95000"/>
                </a:schemeClr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Muscle fibers are organized into bundles supplied by blood vessels and innervated by motor neurons.</a:t>
            </a:r>
            <a:endParaRPr lang="en-US" altLang="en-US" sz="2400" b="1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78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A61B735-896D-69C0-F58B-15BA70112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91"/>
            <a:ext cx="185342" cy="40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46" tIns="4761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7" name="Image 13">
            <a:extLst>
              <a:ext uri="{FF2B5EF4-FFF2-40B4-BE49-F238E27FC236}">
                <a16:creationId xmlns:a16="http://schemas.microsoft.com/office/drawing/2014/main" id="{37EB207B-1455-2CE1-4B67-03E8D2CBF4C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468" y="27591"/>
            <a:ext cx="7036230" cy="685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97FF1191-EFB9-CD00-0CC3-FB3771D93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568" y="0"/>
            <a:ext cx="2844801" cy="67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46" tIns="4761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Muscle structure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8CA77476-EA5E-E81B-867E-85A0BBB9B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249" y="679017"/>
            <a:ext cx="4152669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Skeletal (striated or voluntary) muscle consists of densely packed groups of hugely elongated cells known as myofibers.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These are grouped into bundles (fascicles).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typical myofiber is 2–3 centimeters ( 3/4–1 1/5 in) long and 0.05millimeters (1/500 inch) in diameter and is composed of narrower structures – myofibrils. These contain thick and thin myofilaments made up mainly of the proteins actin and myosin. Numerous capillaries keep the muscle supplied with the oxygen and glucose needed to fuel contraction.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90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F96B9D-E6A0-7BCC-1C3A-D9931172CB0F}"/>
              </a:ext>
            </a:extLst>
          </p:cNvPr>
          <p:cNvSpPr txBox="1"/>
          <p:nvPr/>
        </p:nvSpPr>
        <p:spPr>
          <a:xfrm>
            <a:off x="883404" y="0"/>
            <a:ext cx="11127782" cy="1428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9400" marR="280035" algn="ctr">
              <a:spcBef>
                <a:spcPts val="215"/>
              </a:spcBef>
            </a:pPr>
            <a:r>
              <a:rPr lang="en-US" sz="3200" b="1" u="sng" kern="0" dirty="0">
                <a:effectLst/>
                <a:latin typeface="Arial MT"/>
                <a:ea typeface="Arial MT"/>
                <a:cs typeface="Arial MT"/>
              </a:rPr>
              <a:t>Skeletal</a:t>
            </a:r>
            <a:r>
              <a:rPr lang="en-US" sz="3200" b="1" u="sng" kern="0" spc="-4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n-US" sz="3200" b="1" u="sng" kern="0" spc="-10" dirty="0">
                <a:effectLst/>
                <a:latin typeface="Arial MT"/>
                <a:ea typeface="Arial MT"/>
                <a:cs typeface="Arial MT"/>
              </a:rPr>
              <a:t>Muscles</a:t>
            </a:r>
            <a:endParaRPr lang="en-IN" sz="3200" b="1" kern="0" dirty="0">
              <a:effectLst/>
              <a:latin typeface="Arial MT"/>
              <a:ea typeface="Arial MT"/>
              <a:cs typeface="Arial MT"/>
            </a:endParaRPr>
          </a:p>
          <a:p>
            <a:pPr marL="342900" marR="401320" lvl="0" indent="-342900">
              <a:lnSpc>
                <a:spcPct val="98000"/>
              </a:lnSpc>
              <a:spcBef>
                <a:spcPts val="1680"/>
              </a:spcBef>
              <a:spcAft>
                <a:spcPts val="0"/>
              </a:spcAft>
              <a:buSzPts val="2800"/>
              <a:buFont typeface="Verdana" panose="020B0604030504040204" pitchFamily="34" charset="0"/>
              <a:buChar char="•"/>
              <a:tabLst>
                <a:tab pos="739140" algn="l"/>
              </a:tabLst>
            </a:pPr>
            <a:r>
              <a:rPr lang="en-US" sz="1800" spc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Skeletal</a:t>
            </a:r>
            <a:r>
              <a:rPr lang="en-US" sz="1800" spc="-4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spc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muscles</a:t>
            </a:r>
            <a:r>
              <a:rPr lang="en-US" sz="1800" spc="-1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spc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attach</a:t>
            </a:r>
            <a:r>
              <a:rPr lang="en-US" sz="1800" spc="-4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spc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en-US" sz="1800" spc="-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spc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bones</a:t>
            </a:r>
            <a:r>
              <a:rPr lang="en-US" sz="1800" spc="-2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spc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en-US" sz="1800" spc="-2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u="sng" spc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tendons</a:t>
            </a:r>
            <a:r>
              <a:rPr lang="en-US" sz="1800" spc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(connective tissue) and enable movement.</a:t>
            </a:r>
            <a:endParaRPr lang="en-IN" sz="900" spc="0" dirty="0">
              <a:effectLst/>
              <a:latin typeface="Arial M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spcBef>
                <a:spcPts val="625"/>
              </a:spcBef>
              <a:spcAft>
                <a:spcPts val="0"/>
              </a:spcAft>
              <a:buSzPts val="2800"/>
              <a:buFont typeface="Verdana" panose="020B0604030504040204" pitchFamily="34" charset="0"/>
              <a:buChar char="•"/>
              <a:tabLst>
                <a:tab pos="738505" algn="l"/>
              </a:tabLst>
            </a:pPr>
            <a:r>
              <a:rPr lang="en-US" sz="1800" spc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Skeletal</a:t>
            </a:r>
            <a:r>
              <a:rPr lang="en-US" sz="1800" spc="-11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spc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muscles</a:t>
            </a:r>
            <a:r>
              <a:rPr lang="en-US" sz="1800" spc="-8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spc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</a:t>
            </a:r>
            <a:r>
              <a:rPr lang="en-US" sz="1800" spc="-11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spc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mostly</a:t>
            </a:r>
            <a:r>
              <a:rPr lang="en-US" sz="1800" spc="-8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spc="-1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voluntary</a:t>
            </a:r>
            <a:endParaRPr lang="en-IN" sz="900" spc="0" dirty="0">
              <a:effectLst/>
              <a:latin typeface="Arial M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4" descr="tendon">
            <a:extLst>
              <a:ext uri="{FF2B5EF4-FFF2-40B4-BE49-F238E27FC236}">
                <a16:creationId xmlns:a16="http://schemas.microsoft.com/office/drawing/2014/main" id="{F603783E-CB01-3C64-87FA-11584539594C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1331" y="2385275"/>
            <a:ext cx="6247765" cy="36372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075A39F-FD18-F492-533B-C6885C8F1088}"/>
              </a:ext>
            </a:extLst>
          </p:cNvPr>
          <p:cNvSpPr txBox="1"/>
          <p:nvPr/>
        </p:nvSpPr>
        <p:spPr>
          <a:xfrm>
            <a:off x="434450" y="3297128"/>
            <a:ext cx="11127782" cy="906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3840" marR="5995035">
              <a:lnSpc>
                <a:spcPct val="98000"/>
              </a:lnSpc>
              <a:spcAft>
                <a:spcPts val="0"/>
              </a:spcAft>
            </a:pPr>
            <a:r>
              <a:rPr lang="en-US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Feel</a:t>
            </a:r>
            <a:r>
              <a:rPr lang="en-US" spc="-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n-US" spc="-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</a:t>
            </a:r>
            <a:r>
              <a:rPr lang="en-US" spc="-6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your ankle to feel your Achilles tendon</a:t>
            </a:r>
            <a:endParaRPr lang="en-IN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43840" marR="5720080">
              <a:lnSpc>
                <a:spcPct val="98000"/>
              </a:lnSpc>
              <a:spcAft>
                <a:spcPts val="0"/>
              </a:spcAft>
            </a:pPr>
            <a:r>
              <a:rPr lang="en-US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the largest tendon</a:t>
            </a:r>
            <a:r>
              <a:rPr lang="en-US" spc="-11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lang="en-US" spc="-125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</a:t>
            </a:r>
            <a:r>
              <a:rPr lang="en-US" spc="-1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body.</a:t>
            </a:r>
            <a:endParaRPr lang="en-IN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16906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{585B53D2-6F1F-8148-AFB0-88799F872322}tf10001120</Template>
  <TotalTime>194</TotalTime>
  <Words>853</Words>
  <Application>Microsoft Macintosh PowerPoint</Application>
  <PresentationFormat>Widescreen</PresentationFormat>
  <Paragraphs>78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American Typewriter</vt:lpstr>
      <vt:lpstr>Arial</vt:lpstr>
      <vt:lpstr>Arial MT</vt:lpstr>
      <vt:lpstr>Calibri</vt:lpstr>
      <vt:lpstr>Gill Sans MT</vt:lpstr>
      <vt:lpstr>Tahoma</vt:lpstr>
      <vt:lpstr>TimesNewRomanPSMT</vt:lpstr>
      <vt:lpstr>Verdana</vt:lpstr>
      <vt:lpstr>Wingdings</vt:lpstr>
      <vt:lpstr>Parcel</vt:lpstr>
      <vt:lpstr> KHATRA ADIBASI MAHAVIDYALAYA  P.O- Khatra,   Dist.-Bankura,  West Bengal, Pin-722140    name –  proff  Tithi Roy    Semester - II  Subject- Physical Education  Course Tittle   ANATOMY, PHYSIOLOGY AND PHYSIOLOGY OF EXERCISE AND  SPORTS   Topic- Definition of muscle, its types, Structure and function of muscle and Types of Muscular contraction Session: 2022-23</vt:lpstr>
      <vt:lpstr>THE MUSCULAR SYSTEM </vt:lpstr>
      <vt:lpstr>Muscle Definition A muscle is a group of muscle tissues which contract together to produce a force. A muscle consists of fibers of muscle cells surrounded by protective tissue, bundled together many more fibers, all surrounded in a thick protective tissue. A muscle uses ATP to contract and shorten, producing a force on the objects it is connected to. There are several types of muscle, which act on various parts of the body.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KHATRA ADIBASI MAHAVIDYALAYA  P.O- Khatra,   Dist.-Bankura,  West Bengal, Pin-722140  name –  proff  Tithi Roy    Semester - V  Subject- Physical Education  Course Tittle   First Aid and Personal Hygiene  Topic-  First Aid Fundamentals  Session: 2023-24</dc:title>
  <dc:creator>Microsoft Office User</dc:creator>
  <cp:lastModifiedBy>Microsoft Office User</cp:lastModifiedBy>
  <cp:revision>14</cp:revision>
  <dcterms:created xsi:type="dcterms:W3CDTF">2024-01-14T07:46:59Z</dcterms:created>
  <dcterms:modified xsi:type="dcterms:W3CDTF">2024-04-24T11:33:56Z</dcterms:modified>
</cp:coreProperties>
</file>